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715000" cx="9144000"/>
  <p:notesSz cx="6858000" cy="9144000"/>
  <p:embeddedFontLst>
    <p:embeddedFont>
      <p:font typeface="Pacifico"/>
      <p:regular r:id="rId18"/>
    </p:embeddedFont>
    <p:embeddedFont>
      <p:font typeface="Alfa Slab One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80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lfaSlabOne-regular.fntdata"/><Relationship Id="rId6" Type="http://schemas.openxmlformats.org/officeDocument/2006/relationships/slide" Target="slides/slide1.xml"/><Relationship Id="rId18" Type="http://schemas.openxmlformats.org/officeDocument/2006/relationships/font" Target="fonts/Pacific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dba04d079_0_1689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dba04d079_0_16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dba04d079_0_191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dba04d079_0_19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dba04d079_0_1714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dba04d079_0_17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dba04d079_0_1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dba04d079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4b456756d_0_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4b456756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c4b456756d_0_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c4b456756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c4b456756d_0_11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c4b456756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c4b456756d_0_16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c4b456756d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5dba04d079_0_0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5dba04d0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f184a1148_0_5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f184a114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dba04d079_0_1682:notes"/>
          <p:cNvSpPr/>
          <p:nvPr>
            <p:ph idx="2" type="sldImg"/>
          </p:nvPr>
        </p:nvSpPr>
        <p:spPr>
          <a:xfrm>
            <a:off x="686104" y="685800"/>
            <a:ext cx="54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dba04d079_0_1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827306"/>
            <a:ext cx="8520600" cy="228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3149028"/>
            <a:ext cx="85206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229028"/>
            <a:ext cx="8520600" cy="218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502472"/>
            <a:ext cx="8520600" cy="144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personalizado 2">
  <p:cSld name="AUTOLAYOUT_2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00DE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0" y="793333"/>
            <a:ext cx="9144000" cy="4128300"/>
          </a:xfrm>
          <a:prstGeom prst="rect">
            <a:avLst/>
          </a:prstGeom>
          <a:solidFill>
            <a:srgbClr val="0D65B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8187900" y="4918000"/>
            <a:ext cx="956100" cy="797100"/>
          </a:xfrm>
          <a:prstGeom prst="rect">
            <a:avLst/>
          </a:prstGeom>
          <a:solidFill>
            <a:srgbClr val="A7C9D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0" y="4921667"/>
            <a:ext cx="2021400" cy="7932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4019525" y="4918000"/>
            <a:ext cx="3187200" cy="797100"/>
          </a:xfrm>
          <a:prstGeom prst="rect">
            <a:avLst/>
          </a:prstGeom>
          <a:solidFill>
            <a:srgbClr val="78B5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7206725" y="4921667"/>
            <a:ext cx="981000" cy="793200"/>
          </a:xfrm>
          <a:prstGeom prst="rect">
            <a:avLst/>
          </a:prstGeom>
          <a:solidFill>
            <a:srgbClr val="FFCF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4602600" y="0"/>
            <a:ext cx="4541400" cy="797100"/>
          </a:xfrm>
          <a:prstGeom prst="rect">
            <a:avLst/>
          </a:prstGeom>
          <a:solidFill>
            <a:srgbClr val="0B539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>
            <p:ph type="ctrTitle"/>
          </p:nvPr>
        </p:nvSpPr>
        <p:spPr>
          <a:xfrm>
            <a:off x="973325" y="1490528"/>
            <a:ext cx="6264000" cy="2724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b="1" sz="36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None/>
              <a:defRPr b="1" sz="6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389833"/>
            <a:ext cx="85206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280528"/>
            <a:ext cx="39999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280528"/>
            <a:ext cx="39999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617333"/>
            <a:ext cx="2808000" cy="83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544000"/>
            <a:ext cx="2808000" cy="35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500167"/>
            <a:ext cx="6367800" cy="454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39"/>
            <a:ext cx="4572000" cy="5715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370194"/>
            <a:ext cx="4045200" cy="164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3114528"/>
            <a:ext cx="4045200" cy="13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804528"/>
            <a:ext cx="3837000" cy="41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700639"/>
            <a:ext cx="5998800" cy="67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5181352"/>
            <a:ext cx="548700" cy="43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pxhere.com/pt/photo/1584361" TargetMode="External"/><Relationship Id="rId4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w3schools.com/" TargetMode="External"/><Relationship Id="rId4" Type="http://schemas.openxmlformats.org/officeDocument/2006/relationships/hyperlink" Target="https://developer.mozilla.org/pt-BR/" TargetMode="External"/><Relationship Id="rId5" Type="http://schemas.openxmlformats.org/officeDocument/2006/relationships/hyperlink" Target="https://code.visualstudio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pixnio.com/pt/objetos/livros/estante-estantes-de-livros-livraria-prateleira-moveis-biblioteca-livro-estante-de-livros" TargetMode="External"/><Relationship Id="rId4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ixnio.com/pt/objetos/computador/tecnologia-madeira-trabalho-xicara-de-cafe-computador-mesa-eletronica" TargetMode="External"/><Relationship Id="rId4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pixabay.com/pt/photos/pessoas-multid%C3%A3o-m%C3%A3os-bater-palmas-2607201/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ctrTitle"/>
          </p:nvPr>
        </p:nvSpPr>
        <p:spPr>
          <a:xfrm>
            <a:off x="76200" y="284050"/>
            <a:ext cx="6493800" cy="273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Alfa Slab One"/>
                <a:ea typeface="Alfa Slab One"/>
                <a:cs typeface="Alfa Slab One"/>
                <a:sym typeface="Alfa Slab One"/>
              </a:rPr>
              <a:t>Introdução ao Desenvolvimento WEB</a:t>
            </a:r>
            <a:endParaRPr>
              <a:latin typeface="Alfa Slab One"/>
              <a:ea typeface="Alfa Slab One"/>
              <a:cs typeface="Alfa Slab One"/>
              <a:sym typeface="Alfa Slab One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525" y="2109350"/>
            <a:ext cx="5408475" cy="360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3"/>
          <p:cNvSpPr txBox="1"/>
          <p:nvPr>
            <p:ph type="title"/>
          </p:nvPr>
        </p:nvSpPr>
        <p:spPr>
          <a:xfrm>
            <a:off x="311700" y="132747"/>
            <a:ext cx="8520600" cy="636300"/>
          </a:xfrm>
          <a:prstGeom prst="rect">
            <a:avLst/>
          </a:prstGeom>
          <a:solidFill>
            <a:srgbClr val="F4CC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</a:rPr>
              <a:t>Estrutura de conteúdos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311700" y="857100"/>
            <a:ext cx="8520600" cy="2390100"/>
          </a:xfrm>
          <a:prstGeom prst="rect">
            <a:avLst/>
          </a:prstGeom>
          <a:solidFill>
            <a:srgbClr val="C9DAF8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</a:rPr>
              <a:t>Conceitos gerais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>
                <a:solidFill>
                  <a:srgbClr val="434343"/>
                </a:solidFill>
              </a:rPr>
              <a:t>Web e HTTP</a:t>
            </a:r>
            <a:endParaRPr>
              <a:solidFill>
                <a:srgbClr val="434343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</a:rPr>
              <a:t>HTML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>
                <a:solidFill>
                  <a:srgbClr val="434343"/>
                </a:solidFill>
              </a:rPr>
              <a:t>Tags e estrutura</a:t>
            </a:r>
            <a:endParaRPr>
              <a:solidFill>
                <a:srgbClr val="434343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434343"/>
                </a:solidFill>
              </a:rPr>
              <a:t>CSS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>
                <a:solidFill>
                  <a:srgbClr val="434343"/>
                </a:solidFill>
              </a:rPr>
              <a:t>Princípios</a:t>
            </a:r>
            <a:endParaRPr>
              <a:solidFill>
                <a:srgbClr val="434343"/>
              </a:solidFill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>
                <a:solidFill>
                  <a:srgbClr val="434343"/>
                </a:solidFill>
              </a:rPr>
              <a:t>Layout</a:t>
            </a:r>
            <a:endParaRPr>
              <a:solidFill>
                <a:srgbClr val="434343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24" name="Google Shape;124;p23"/>
          <p:cNvSpPr txBox="1"/>
          <p:nvPr/>
        </p:nvSpPr>
        <p:spPr>
          <a:xfrm>
            <a:off x="311700" y="3320375"/>
            <a:ext cx="8520600" cy="2230500"/>
          </a:xfrm>
          <a:prstGeom prst="rect">
            <a:avLst/>
          </a:prstGeom>
          <a:solidFill>
            <a:srgbClr val="D9EAD3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34343"/>
                </a:solidFill>
              </a:rPr>
              <a:t>Framework Front-End 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 sz="1800">
                <a:solidFill>
                  <a:srgbClr val="434343"/>
                </a:solidFill>
              </a:rPr>
              <a:t>Bootstrap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rgbClr val="434343"/>
                </a:solidFill>
              </a:rPr>
              <a:t>JavaScript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 sz="1800">
                <a:solidFill>
                  <a:srgbClr val="434343"/>
                </a:solidFill>
              </a:rPr>
              <a:t>Eventos</a:t>
            </a:r>
            <a:endParaRPr sz="1800">
              <a:solidFill>
                <a:srgbClr val="434343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●"/>
            </a:pPr>
            <a:r>
              <a:rPr lang="pt-BR" sz="1800">
                <a:solidFill>
                  <a:srgbClr val="434343"/>
                </a:solidFill>
              </a:rPr>
              <a:t>Jquery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2900" y="775150"/>
            <a:ext cx="5067574" cy="2969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3"/>
          <p:cNvPicPr preferRelativeResize="0"/>
          <p:nvPr/>
        </p:nvPicPr>
        <p:blipFill rotWithShape="1">
          <a:blip r:embed="rId4">
            <a:alphaModFix/>
          </a:blip>
          <a:srcRect b="15933" l="17397" r="16046" t="14910"/>
          <a:stretch/>
        </p:blipFill>
        <p:spPr>
          <a:xfrm>
            <a:off x="3419100" y="4026250"/>
            <a:ext cx="1467334" cy="1524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92300" y="4207725"/>
            <a:ext cx="2105574" cy="112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71300" y="3871325"/>
            <a:ext cx="1613975" cy="161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4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5" name="Google Shape;135;p2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62325" y="-76200"/>
            <a:ext cx="9306324" cy="5854576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4"/>
          <p:cNvSpPr txBox="1"/>
          <p:nvPr/>
        </p:nvSpPr>
        <p:spPr>
          <a:xfrm>
            <a:off x="3823775" y="0"/>
            <a:ext cx="7944000" cy="19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F1C232"/>
                </a:solidFill>
              </a:rPr>
              <a:t>Avaliações</a:t>
            </a:r>
            <a:endParaRPr b="1" sz="24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1C232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b="1" lang="pt-BR" sz="1800">
                <a:solidFill>
                  <a:srgbClr val="F1C232"/>
                </a:solidFill>
              </a:rPr>
              <a:t>AP 1 - 1.5 (14/04)</a:t>
            </a:r>
            <a:endParaRPr b="1" sz="1800">
              <a:solidFill>
                <a:srgbClr val="F1C232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b="1" lang="pt-BR" sz="1800">
                <a:solidFill>
                  <a:srgbClr val="F1C232"/>
                </a:solidFill>
              </a:rPr>
              <a:t>AP 2 - 2.5 (26/05)</a:t>
            </a:r>
            <a:endParaRPr b="1" sz="1800">
              <a:solidFill>
                <a:srgbClr val="F1C232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b="1" lang="pt-BR" sz="1800">
                <a:solidFill>
                  <a:srgbClr val="F1C232"/>
                </a:solidFill>
              </a:rPr>
              <a:t>AS - 6 (07/07)</a:t>
            </a:r>
            <a:endParaRPr b="1" sz="1800">
              <a:solidFill>
                <a:srgbClr val="F1C232"/>
              </a:solidFill>
            </a:endParaRPr>
          </a:p>
          <a:p>
            <a:pPr indent="-342900" lvl="0" marL="1371600" rtl="0" algn="l"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800"/>
              <a:buChar char="●"/>
            </a:pPr>
            <a:r>
              <a:rPr b="1" lang="pt-BR" sz="1800">
                <a:solidFill>
                  <a:srgbClr val="F1C232"/>
                </a:solidFill>
              </a:rPr>
              <a:t>AF - 10 (21/07)</a:t>
            </a:r>
            <a:endParaRPr b="1" sz="1800">
              <a:solidFill>
                <a:srgbClr val="F1C232"/>
              </a:solidFill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6691400" y="3440000"/>
            <a:ext cx="1813800" cy="13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1C232"/>
                </a:solidFill>
              </a:rPr>
              <a:t>MÉDIA </a:t>
            </a:r>
            <a:endParaRPr b="1" sz="3000">
              <a:solidFill>
                <a:srgbClr val="F1C23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rgbClr val="F1C232"/>
                </a:solidFill>
              </a:rPr>
              <a:t>7</a:t>
            </a:r>
            <a:endParaRPr b="1" sz="30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5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>
                <a:solidFill>
                  <a:schemeClr val="dk2"/>
                </a:solidFill>
              </a:rPr>
              <a:t>Biblioteca Local e Pearson (Virtual)</a:t>
            </a:r>
            <a:endParaRPr/>
          </a:p>
        </p:txBody>
      </p:sp>
      <p:sp>
        <p:nvSpPr>
          <p:cNvPr id="143" name="Google Shape;143;p25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/>
              <a:t>SEGURADO, V. S. (Org). Projeto de Interface com o usuário. 1 ed., Pearson Education do Brasil: São Paulo, 2015.</a:t>
            </a:r>
            <a:endParaRPr sz="14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FLATSCHART, F. HTML5: Embarque imediato. Brasport: Rio de Janeiro, 2011.</a:t>
            </a:r>
            <a:endParaRPr sz="14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SOUSA, R. F. M. Canvas HTML5. Brasport Livros e Multimídia Ltda: Rio de Janeiro, 2013.</a:t>
            </a:r>
            <a:endParaRPr sz="14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400"/>
              <a:t>Recursos online:</a:t>
            </a:r>
            <a:endParaRPr sz="1400"/>
          </a:p>
          <a:p>
            <a:pPr indent="0" lvl="0" marL="0" rtl="0" algn="l">
              <a:spcBef>
                <a:spcPts val="500"/>
              </a:spcBef>
              <a:spcAft>
                <a:spcPts val="0"/>
              </a:spcAft>
              <a:buNone/>
            </a:pPr>
            <a:r>
              <a:rPr lang="pt-BR" sz="1600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https://www.w3schools.com/</a:t>
            </a:r>
            <a:r>
              <a:rPr lang="pt-BR" sz="1600"/>
              <a:t> (Refer6encia da W3C)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 u="sng">
                <a:solidFill>
                  <a:schemeClr val="hlink"/>
                </a:solidFill>
                <a:hlinkClick r:id="rId4"/>
              </a:rPr>
              <a:t>https://developer.mozilla.org/pt-BR/</a:t>
            </a:r>
            <a:r>
              <a:rPr lang="pt-BR" sz="1600"/>
              <a:t> (Referências de conteúdo)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 sz="1600" u="sng">
                <a:solidFill>
                  <a:schemeClr val="hlink"/>
                </a:solidFill>
                <a:hlinkClick r:id="rId5"/>
              </a:rPr>
              <a:t>https://code.visualstudio.com/</a:t>
            </a:r>
            <a:r>
              <a:rPr lang="pt-BR" sz="1600"/>
              <a:t> (Editor de código)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50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ctrTitle"/>
          </p:nvPr>
        </p:nvSpPr>
        <p:spPr>
          <a:xfrm>
            <a:off x="973325" y="1490528"/>
            <a:ext cx="6264000" cy="272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Vamos conhecer a disciplina, os colegas e o professor!!!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>
            <a:hlinkClick r:id="rId3"/>
          </p:cNvPr>
          <p:cNvPicPr preferRelativeResize="0"/>
          <p:nvPr/>
        </p:nvPicPr>
        <p:blipFill>
          <a:blip r:embed="rId4">
            <a:alphaModFix amt="49000"/>
          </a:blip>
          <a:stretch>
            <a:fillRect/>
          </a:stretch>
        </p:blipFill>
        <p:spPr>
          <a:xfrm>
            <a:off x="0" y="0"/>
            <a:ext cx="9144001" cy="5715002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95000"/>
              </a:srgbClr>
            </a:outerShdw>
          </a:effectLst>
        </p:spPr>
      </p:pic>
      <p:sp>
        <p:nvSpPr>
          <p:cNvPr id="76" name="Google Shape;76;p16"/>
          <p:cNvSpPr/>
          <p:nvPr/>
        </p:nvSpPr>
        <p:spPr>
          <a:xfrm>
            <a:off x="921775" y="1036350"/>
            <a:ext cx="7229400" cy="3642300"/>
          </a:xfrm>
          <a:prstGeom prst="rect">
            <a:avLst/>
          </a:prstGeom>
          <a:solidFill>
            <a:srgbClr val="F3F3F3">
              <a:alpha val="77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800">
              <a:solidFill>
                <a:srgbClr val="0B539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2800">
                <a:solidFill>
                  <a:srgbClr val="0B5394"/>
                </a:solidFill>
              </a:rPr>
              <a:t>Vinícius Silveira Magnus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pt-BR" sz="1800">
                <a:solidFill>
                  <a:srgbClr val="0B5394"/>
                </a:solidFill>
              </a:rPr>
              <a:t>Formação:</a:t>
            </a:r>
            <a:endParaRPr b="1" sz="1800">
              <a:solidFill>
                <a:srgbClr val="0B539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B5394"/>
              </a:buClr>
              <a:buSzPts val="1800"/>
              <a:buChar char="●"/>
            </a:pPr>
            <a:r>
              <a:rPr b="1" lang="pt-BR" sz="1800">
                <a:solidFill>
                  <a:srgbClr val="0B5394"/>
                </a:solidFill>
              </a:rPr>
              <a:t>Graduado em Análise de Sistemas (2008)</a:t>
            </a:r>
            <a:endParaRPr b="1" sz="1800">
              <a:solidFill>
                <a:srgbClr val="0B539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Char char="●"/>
            </a:pPr>
            <a:r>
              <a:rPr b="1" lang="pt-BR" sz="1800">
                <a:solidFill>
                  <a:srgbClr val="0B5394"/>
                </a:solidFill>
              </a:rPr>
              <a:t>Especialista em Governança de TI (2011)</a:t>
            </a:r>
            <a:endParaRPr b="1" sz="1800">
              <a:solidFill>
                <a:srgbClr val="0B539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Char char="●"/>
            </a:pPr>
            <a:r>
              <a:rPr b="1" lang="pt-BR" sz="1800">
                <a:solidFill>
                  <a:srgbClr val="0B5394"/>
                </a:solidFill>
              </a:rPr>
              <a:t>Especialista em Tecnologias Aplicadas à Educação (2020)</a:t>
            </a:r>
            <a:endParaRPr b="1" sz="1800">
              <a:solidFill>
                <a:srgbClr val="0B5394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B5394"/>
              </a:buClr>
              <a:buSzPts val="1800"/>
              <a:buChar char="●"/>
            </a:pPr>
            <a:r>
              <a:rPr b="1" lang="pt-BR" sz="1800">
                <a:solidFill>
                  <a:srgbClr val="0B5394"/>
                </a:solidFill>
              </a:rPr>
              <a:t>Mestre em Ensino de Ciências e Matemática (2015)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B5394"/>
                </a:solidFill>
              </a:rPr>
              <a:t>Contato:</a:t>
            </a:r>
            <a:endParaRPr b="1" sz="1800">
              <a:solidFill>
                <a:srgbClr val="0B5394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B5394"/>
                </a:solidFill>
              </a:rPr>
              <a:t>@vinimagnus</a:t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800">
              <a:solidFill>
                <a:srgbClr val="0B5394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>
            <a:hlinkClick r:id="rId3"/>
          </p:cNvPr>
          <p:cNvPicPr preferRelativeResize="0"/>
          <p:nvPr/>
        </p:nvPicPr>
        <p:blipFill>
          <a:blip r:embed="rId4">
            <a:alphaModFix amt="84000"/>
          </a:blip>
          <a:stretch>
            <a:fillRect/>
          </a:stretch>
        </p:blipFill>
        <p:spPr>
          <a:xfrm flipH="1">
            <a:off x="0" y="0"/>
            <a:ext cx="9143997" cy="60727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1435350" y="948125"/>
            <a:ext cx="7309800" cy="4553400"/>
          </a:xfrm>
          <a:prstGeom prst="rect">
            <a:avLst/>
          </a:prstGeom>
          <a:solidFill>
            <a:srgbClr val="6D9EEB">
              <a:alpha val="7865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Professor na Ulbra Graduação e Pós-Graduação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Dev. Web, TNI, Eng. Software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Ger Projetos, Qualidade e Auditoria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Segurança, Redes, Sistemas Operacionais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Inteligência Artificial, IoT/Maker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Arquiteto de Software na Betha Sistemas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Desenvolvimento de Software para gestão pública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Mercado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Consultoria em Gestão e Tecnologia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Analista de Sistemas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Verdana"/>
              <a:buChar char="●"/>
            </a:pPr>
            <a:r>
              <a:rPr b="1" lang="pt-BR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rPr>
              <a:t>Projetos em IoT, Educacional</a:t>
            </a:r>
            <a:endParaRPr b="1">
              <a:solidFill>
                <a:schemeClr val="lt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191600"/>
            <a:ext cx="4260300" cy="636300"/>
          </a:xfrm>
          <a:prstGeom prst="rect">
            <a:avLst/>
          </a:prstGeom>
          <a:solidFill>
            <a:srgbClr val="FFE599">
              <a:alpha val="61979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latin typeface="Verdana"/>
                <a:ea typeface="Verdana"/>
                <a:cs typeface="Verdana"/>
                <a:sym typeface="Verdana"/>
              </a:rPr>
              <a:t>O que faço?</a:t>
            </a:r>
            <a:endParaRPr b="1" sz="2900"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216526" cy="6095974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1138683"/>
            <a:ext cx="85206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>
                <a:solidFill>
                  <a:schemeClr val="lt1"/>
                </a:solidFill>
                <a:latin typeface="Pacifico"/>
                <a:ea typeface="Pacifico"/>
                <a:cs typeface="Pacifico"/>
                <a:sym typeface="Pacifico"/>
              </a:rPr>
              <a:t>E aí quem são vocês?</a:t>
            </a:r>
            <a:endParaRPr sz="4800">
              <a:solidFill>
                <a:schemeClr val="lt1"/>
              </a:solidFill>
              <a:latin typeface="Pacifico"/>
              <a:ea typeface="Pacifico"/>
              <a:cs typeface="Pacifico"/>
              <a:sym typeface="Pacific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235500" y="2237433"/>
            <a:ext cx="8520600" cy="93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500"/>
              <a:t>Nosso ambiente</a:t>
            </a:r>
            <a:endParaRPr sz="4500"/>
          </a:p>
        </p:txBody>
      </p:sp>
      <p:pic>
        <p:nvPicPr>
          <p:cNvPr id="95" name="Google Shape;9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4513" y="207475"/>
            <a:ext cx="4674963" cy="2085033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0413" y="3172833"/>
            <a:ext cx="3548880" cy="2084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64849" y="3712894"/>
            <a:ext cx="2270050" cy="130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6">
            <a:alphaModFix/>
          </a:blip>
          <a:srcRect b="15253" l="16189" r="13845" t="15253"/>
          <a:stretch/>
        </p:blipFill>
        <p:spPr>
          <a:xfrm>
            <a:off x="4034200" y="3484288"/>
            <a:ext cx="2330424" cy="130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4485375" y="153450"/>
            <a:ext cx="3933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disciplina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4198050" y="691450"/>
            <a:ext cx="4704000" cy="50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600"/>
              </a:spcBef>
              <a:spcAft>
                <a:spcPts val="0"/>
              </a:spcAft>
              <a:buNone/>
            </a:pPr>
            <a:r>
              <a:rPr lang="pt-BR"/>
              <a:t>Ementa</a:t>
            </a:r>
            <a:endParaRPr/>
          </a:p>
          <a:p>
            <a:pPr indent="-406400" lvl="0" marL="457200" rtl="0" algn="just">
              <a:spcBef>
                <a:spcPts val="600"/>
              </a:spcBef>
              <a:spcAft>
                <a:spcPts val="0"/>
              </a:spcAft>
              <a:buSzPts val="2800"/>
              <a:buChar char="●"/>
            </a:pPr>
            <a:r>
              <a:rPr lang="pt-BR" sz="2800"/>
              <a:t>A disciplina visa a instrumentalização para a criação de layouts de páginas e/ou sistemas web.</a:t>
            </a:r>
            <a:endParaRPr sz="2800"/>
          </a:p>
          <a:p>
            <a:pPr indent="0" lvl="0" marL="0" rtl="0" algn="l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893251" cy="5198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COMPETÊNCIAS</a:t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- Identificar problemas que tenham solução algorítmica.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Resolver problemas usando ambientes de programação.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Aplicar os princípios de interação humano-computador para avaliar e construir uma grande variedade de produtos incluindo interface do usuário, páginas WEB, sistemas multimídia e sistemas móveis.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Objetivos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GERAL: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O objetivo da disciplina é proporcionar ao aluno o entendimento e capacitação para a criação de páginas web.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ESPECÍFICO(S):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Estudar linguagens de programação para web (HTML, JavaScript e CSS).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Desenvolver técnicas de programação para web.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/>
              <a:t>- Modelar, projetar e implementar sistemas para web atendendo a especificações do cliente.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